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mpeg" ContentType="video/unknown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0"/>
  </p:notesMasterIdLst>
  <p:sldIdLst>
    <p:sldId id="256" r:id="rId2"/>
    <p:sldId id="257" r:id="rId3"/>
    <p:sldId id="261" r:id="rId4"/>
    <p:sldId id="258" r:id="rId5"/>
    <p:sldId id="260" r:id="rId6"/>
    <p:sldId id="262" r:id="rId7"/>
    <p:sldId id="259" r:id="rId8"/>
    <p:sldId id="263" r:id="rId9"/>
  </p:sldIdLst>
  <p:sldSz cx="9144000" cy="5143500" type="screen16x9"/>
  <p:notesSz cx="6858000" cy="9144000"/>
  <p:embeddedFontLst>
    <p:embeddedFont>
      <p:font typeface="Montserrat" pitchFamily="2" charset="77"/>
      <p:regular r:id="rId11"/>
      <p:bold r:id="rId12"/>
      <p:italic r:id="rId13"/>
      <p:boldItalic r:id="rId14"/>
    </p:embeddedFont>
    <p:embeddedFont>
      <p:font typeface="Roboto" panose="02000000000000000000" pitchFamily="2" charset="0"/>
      <p:regular r:id="rId15"/>
      <p:bold r:id="rId16"/>
      <p:italic r:id="rId17"/>
      <p:boldItalic r:id="rId1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85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810EA7F-291B-41C2-8167-AD30B6877FAB}">
  <a:tblStyle styleId="{9810EA7F-291B-41C2-8167-AD30B6877FA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65"/>
  </p:normalViewPr>
  <p:slideViewPr>
    <p:cSldViewPr snapToGrid="0">
      <p:cViewPr varScale="1">
        <p:scale>
          <a:sx n="143" d="100"/>
          <a:sy n="143" d="100"/>
        </p:scale>
        <p:origin x="760" y="184"/>
      </p:cViewPr>
      <p:guideLst>
        <p:guide orient="horz" pos="1620"/>
        <p:guide pos="85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932a897a59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2932a897a59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932a897796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2932a897796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93372863fc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93372863fc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932a897796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2932a897796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932a897796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2932a897796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932a897a59_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2932a897a59_1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932a897a59_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2932a897a59_1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48653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Google Shape;11;p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1" name="Google Shape;71;p1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1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1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76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>
            <a:spLocks noGrp="1"/>
          </p:cNvSpPr>
          <p:nvPr>
            <p:ph type="body" idx="1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1" name="Google Shape;21;p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" name="Google Shape;26;p3"/>
          <p:cNvSpPr txBox="1">
            <a:spLocks noGrp="1"/>
          </p:cNvSpPr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4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Google Shape;30;p4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" name="Google Shape;35;p4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body" idx="1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body" idx="2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body" idx="1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4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8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Google Shape;52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8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" name="Google Shape;57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8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1" name="Google Shape;6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2" name="Google Shape;62;p9"/>
          <p:cNvSpPr txBox="1">
            <a:spLocks noGrp="1"/>
          </p:cNvSpPr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>
            <a:spLocks noGrp="1"/>
          </p:cNvSpPr>
          <p:nvPr>
            <p:ph type="body" idx="1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geometric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svg"/><Relationship Id="rId4" Type="http://schemas.openxmlformats.org/officeDocument/2006/relationships/image" Target="../media/image2.svg"/><Relationship Id="rId9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microsoft.com/office/2007/relationships/media" Target="../media/media2.mp4"/><Relationship Id="rId7" Type="http://schemas.openxmlformats.org/officeDocument/2006/relationships/image" Target="../media/image12.png"/><Relationship Id="rId2" Type="http://schemas.openxmlformats.org/officeDocument/2006/relationships/video" Target="../media/media1.mpeg"/><Relationship Id="rId1" Type="http://schemas.microsoft.com/office/2007/relationships/media" Target="../media/media1.mpeg"/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3.xml"/><Relationship Id="rId4" Type="http://schemas.openxmlformats.org/officeDocument/2006/relationships/video" Target="../media/media2.mp4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3.mpeg"/><Relationship Id="rId1" Type="http://schemas.microsoft.com/office/2007/relationships/media" Target="../media/media3.mpeg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DE6990"/>
            </a:gs>
            <a:gs pos="100000">
              <a:srgbClr val="9A2B50"/>
            </a:gs>
          </a:gsLst>
          <a:lin ang="5400012" scaled="0"/>
        </a:gra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>
            <a:spLocks noGrp="1"/>
          </p:cNvSpPr>
          <p:nvPr>
            <p:ph type="ctrTitle"/>
          </p:nvPr>
        </p:nvSpPr>
        <p:spPr>
          <a:xfrm>
            <a:off x="1952350" y="-300575"/>
            <a:ext cx="7963200" cy="226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5200" b="1">
                <a:solidFill>
                  <a:srgbClr val="9FC5E8"/>
                </a:solidFill>
              </a:rPr>
              <a:t>Sogrape_Hackathon</a:t>
            </a:r>
            <a:endParaRPr sz="5200" b="1">
              <a:solidFill>
                <a:srgbClr val="9FC5E8"/>
              </a:solidFill>
            </a:endParaRPr>
          </a:p>
        </p:txBody>
      </p:sp>
      <p:sp>
        <p:nvSpPr>
          <p:cNvPr id="86" name="Google Shape;86;p13"/>
          <p:cNvSpPr txBox="1">
            <a:spLocks noGrp="1"/>
          </p:cNvSpPr>
          <p:nvPr>
            <p:ph type="subTitle" idx="1"/>
          </p:nvPr>
        </p:nvSpPr>
        <p:spPr>
          <a:xfrm>
            <a:off x="3178350" y="1888650"/>
            <a:ext cx="8222100" cy="43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>
                <a:solidFill>
                  <a:srgbClr val="FFFFFF"/>
                </a:solidFill>
              </a:rPr>
              <a:t>Online Wine Price Harvesting Challenge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>
                <a:latin typeface="Montserrat"/>
                <a:ea typeface="Montserrat"/>
                <a:cs typeface="Montserrat"/>
                <a:sym typeface="Montserrat"/>
              </a:rPr>
              <a:t>Problem at hands: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2" name="Google Shape;92;p14"/>
          <p:cNvSpPr txBox="1">
            <a:spLocks noGrp="1"/>
          </p:cNvSpPr>
          <p:nvPr>
            <p:ph type="body" idx="1"/>
          </p:nvPr>
        </p:nvSpPr>
        <p:spPr>
          <a:xfrm>
            <a:off x="848775" y="1052750"/>
            <a:ext cx="8520600" cy="66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/>
          </a:bodyPr>
          <a:lstStyle/>
          <a:p>
            <a:pPr marL="457200" lvl="0" indent="-334327" algn="l" rtl="0">
              <a:spcBef>
                <a:spcPts val="0"/>
              </a:spcBef>
              <a:spcAft>
                <a:spcPts val="0"/>
              </a:spcAft>
              <a:buSzPct val="100000"/>
              <a:buFont typeface="Montserrat"/>
              <a:buChar char="🍷"/>
            </a:pPr>
            <a:r>
              <a:rPr lang="pt-PT">
                <a:latin typeface="Montserrat"/>
                <a:ea typeface="Montserrat"/>
                <a:cs typeface="Montserrat"/>
                <a:sym typeface="Montserrat"/>
              </a:rPr>
              <a:t>Tracking wine prices from different online stores in an effective manner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3" name="Google Shape;93;p14"/>
          <p:cNvSpPr txBox="1"/>
          <p:nvPr/>
        </p:nvSpPr>
        <p:spPr>
          <a:xfrm>
            <a:off x="311700" y="1639400"/>
            <a:ext cx="4566300" cy="6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Approach:</a:t>
            </a:r>
            <a:endParaRPr sz="27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4" name="Google Shape;94;p14"/>
          <p:cNvSpPr txBox="1"/>
          <p:nvPr/>
        </p:nvSpPr>
        <p:spPr>
          <a:xfrm>
            <a:off x="819250" y="2247100"/>
            <a:ext cx="7245000" cy="122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🍷"/>
            </a:pPr>
            <a:r>
              <a:rPr lang="pt-PT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Brainstorming all the possible scenarios for the final product</a:t>
            </a:r>
            <a:endParaRPr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🍷"/>
            </a:pPr>
            <a:r>
              <a:rPr lang="pt-PT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Choosing adequate tools for our project’s needs</a:t>
            </a:r>
            <a:endParaRPr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🍷"/>
            </a:pPr>
            <a:r>
              <a:rPr lang="pt-PT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Organizing the team by tasks</a:t>
            </a:r>
            <a:endParaRPr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○"/>
            </a:pPr>
            <a:r>
              <a:rPr lang="pt-PT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Web scraping</a:t>
            </a:r>
            <a:endParaRPr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○"/>
            </a:pPr>
            <a:r>
              <a:rPr lang="pt-PT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Database</a:t>
            </a:r>
            <a:endParaRPr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○"/>
            </a:pPr>
            <a:r>
              <a:rPr lang="pt-PT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Dashboard</a:t>
            </a:r>
            <a:endParaRPr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8"/>
          <p:cNvSpPr txBox="1">
            <a:spLocks noGrp="1"/>
          </p:cNvSpPr>
          <p:nvPr>
            <p:ph type="title"/>
          </p:nvPr>
        </p:nvSpPr>
        <p:spPr>
          <a:xfrm>
            <a:off x="247600" y="3096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 err="1">
                <a:latin typeface="Montserrat"/>
                <a:ea typeface="Montserrat"/>
                <a:cs typeface="Montserrat"/>
                <a:sym typeface="Montserrat"/>
              </a:rPr>
              <a:t>Architecture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20" name="Google Shape;120;p18"/>
          <p:cNvCxnSpPr>
            <a:cxnSpLocks/>
            <a:stCxn id="5" idx="2"/>
            <a:endCxn id="23" idx="1"/>
          </p:cNvCxnSpPr>
          <p:nvPr/>
        </p:nvCxnSpPr>
        <p:spPr>
          <a:xfrm>
            <a:off x="2160551" y="2432999"/>
            <a:ext cx="1958844" cy="1393932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1" name="Google Shape;121;p18"/>
          <p:cNvCxnSpPr>
            <a:cxnSpLocks/>
            <a:stCxn id="13" idx="2"/>
            <a:endCxn id="23" idx="3"/>
          </p:cNvCxnSpPr>
          <p:nvPr/>
        </p:nvCxnSpPr>
        <p:spPr>
          <a:xfrm flipH="1">
            <a:off x="5033795" y="2432999"/>
            <a:ext cx="2109144" cy="1393932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triangle" w="med" len="med"/>
          </a:ln>
        </p:spPr>
      </p:cxnSp>
      <p:pic>
        <p:nvPicPr>
          <p:cNvPr id="5" name="Gráfico 4" descr="Informática na Nuvem destaque">
            <a:extLst>
              <a:ext uri="{FF2B5EF4-FFF2-40B4-BE49-F238E27FC236}">
                <a16:creationId xmlns:a16="http://schemas.microsoft.com/office/drawing/2014/main" id="{65D585BD-983B-4628-6994-10C64F1881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03351" y="1518599"/>
            <a:ext cx="914400" cy="914400"/>
          </a:xfrm>
          <a:prstGeom prst="rect">
            <a:avLst/>
          </a:prstGeom>
        </p:spPr>
      </p:pic>
      <p:grpSp>
        <p:nvGrpSpPr>
          <p:cNvPr id="29" name="Agrupar 28">
            <a:extLst>
              <a:ext uri="{FF2B5EF4-FFF2-40B4-BE49-F238E27FC236}">
                <a16:creationId xmlns:a16="http://schemas.microsoft.com/office/drawing/2014/main" id="{382B122B-EF76-4929-1A55-2FC568B32A0E}"/>
              </a:ext>
            </a:extLst>
          </p:cNvPr>
          <p:cNvGrpSpPr/>
          <p:nvPr/>
        </p:nvGrpSpPr>
        <p:grpSpPr>
          <a:xfrm>
            <a:off x="6685739" y="1518599"/>
            <a:ext cx="914400" cy="914400"/>
            <a:chOff x="6536884" y="1050854"/>
            <a:chExt cx="914400" cy="914400"/>
          </a:xfrm>
        </p:grpSpPr>
        <p:pic>
          <p:nvPicPr>
            <p:cNvPr id="13" name="Gráfico 12" descr="Monitor destaque">
              <a:extLst>
                <a:ext uri="{FF2B5EF4-FFF2-40B4-BE49-F238E27FC236}">
                  <a16:creationId xmlns:a16="http://schemas.microsoft.com/office/drawing/2014/main" id="{FF03FE1D-31B6-36C7-9CEC-A4D1CE15A55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536884" y="1050854"/>
              <a:ext cx="914400" cy="914400"/>
            </a:xfrm>
            <a:prstGeom prst="rect">
              <a:avLst/>
            </a:prstGeom>
          </p:spPr>
        </p:pic>
        <p:pic>
          <p:nvPicPr>
            <p:cNvPr id="19" name="Gráfico 18" descr="Gráfico de barras destaque">
              <a:extLst>
                <a:ext uri="{FF2B5EF4-FFF2-40B4-BE49-F238E27FC236}">
                  <a16:creationId xmlns:a16="http://schemas.microsoft.com/office/drawing/2014/main" id="{7D4BA92F-4899-E3EA-91DF-207ACA0EBF7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754759" y="1209211"/>
              <a:ext cx="478649" cy="478649"/>
            </a:xfrm>
            <a:prstGeom prst="rect">
              <a:avLst/>
            </a:prstGeom>
          </p:spPr>
        </p:pic>
      </p:grpSp>
      <p:pic>
        <p:nvPicPr>
          <p:cNvPr id="23" name="Gráfico 22" descr="Base de Dados destaque">
            <a:extLst>
              <a:ext uri="{FF2B5EF4-FFF2-40B4-BE49-F238E27FC236}">
                <a16:creationId xmlns:a16="http://schemas.microsoft.com/office/drawing/2014/main" id="{EB775985-4D93-B4CF-4B5C-6944B24EEBB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119395" y="3369731"/>
            <a:ext cx="914400" cy="914400"/>
          </a:xfrm>
          <a:prstGeom prst="rect">
            <a:avLst/>
          </a:prstGeom>
        </p:spPr>
      </p:pic>
      <p:pic>
        <p:nvPicPr>
          <p:cNvPr id="1026" name="Picture 2" descr="Python icon - Free download on Iconfinder">
            <a:extLst>
              <a:ext uri="{FF2B5EF4-FFF2-40B4-BE49-F238E27FC236}">
                <a16:creationId xmlns:a16="http://schemas.microsoft.com/office/drawing/2014/main" id="{6D9EA09B-FDC8-F146-EBA9-B4ADF8BF25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4628" y="1447901"/>
            <a:ext cx="419572" cy="419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ode, development, logo, mysql icon - Free download">
            <a:extLst>
              <a:ext uri="{FF2B5EF4-FFF2-40B4-BE49-F238E27FC236}">
                <a16:creationId xmlns:a16="http://schemas.microsoft.com/office/drawing/2014/main" id="{001B57A6-DA62-50EF-FDE3-D3C1F0E2E9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3619" y="2881423"/>
            <a:ext cx="673173" cy="673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Streamlit • A faster way to build and share data apps">
            <a:extLst>
              <a:ext uri="{FF2B5EF4-FFF2-40B4-BE49-F238E27FC236}">
                <a16:creationId xmlns:a16="http://schemas.microsoft.com/office/drawing/2014/main" id="{CA079EE1-CDFF-F8C5-978C-172545C071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2263" y="1200176"/>
            <a:ext cx="717158" cy="419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5" name="Conexão Reta Unidirecional 34">
            <a:extLst>
              <a:ext uri="{FF2B5EF4-FFF2-40B4-BE49-F238E27FC236}">
                <a16:creationId xmlns:a16="http://schemas.microsoft.com/office/drawing/2014/main" id="{6F4E7690-02D4-3D46-BEA1-A99E817658D5}"/>
              </a:ext>
            </a:extLst>
          </p:cNvPr>
          <p:cNvCxnSpPr>
            <a:cxnSpLocks/>
            <a:stCxn id="13" idx="1"/>
            <a:endCxn id="5" idx="3"/>
          </p:cNvCxnSpPr>
          <p:nvPr/>
        </p:nvCxnSpPr>
        <p:spPr>
          <a:xfrm flipH="1">
            <a:off x="2617751" y="1975799"/>
            <a:ext cx="4067988" cy="0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 txBox="1">
            <a:spLocks noGrp="1"/>
          </p:cNvSpPr>
          <p:nvPr>
            <p:ph type="body" idx="1"/>
          </p:nvPr>
        </p:nvSpPr>
        <p:spPr>
          <a:xfrm>
            <a:off x="311700" y="349075"/>
            <a:ext cx="8520600" cy="421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Project Advantages:</a:t>
            </a:r>
            <a:endParaRPr sz="27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Font typeface="Montserrat"/>
              <a:buChar char="🍷"/>
            </a:pPr>
            <a:r>
              <a:rPr lang="pt-PT">
                <a:latin typeface="Montserrat"/>
                <a:ea typeface="Montserrat"/>
                <a:cs typeface="Montserrat"/>
                <a:sym typeface="Montserrat"/>
              </a:rPr>
              <a:t>User-friendly dashboard that can track all the desired wines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🍷"/>
            </a:pPr>
            <a:r>
              <a:rPr lang="pt-PT">
                <a:latin typeface="Montserrat"/>
                <a:ea typeface="Montserrat"/>
                <a:cs typeface="Montserrat"/>
                <a:sym typeface="Montserrat"/>
              </a:rPr>
              <a:t>Simple and organized database (MySQL)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🍷"/>
            </a:pPr>
            <a:r>
              <a:rPr lang="pt-PT">
                <a:latin typeface="Montserrat"/>
                <a:ea typeface="Montserrat"/>
                <a:cs typeface="Montserrat"/>
                <a:sym typeface="Montserrat"/>
              </a:rPr>
              <a:t>Evolution and history of wine prices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🍷"/>
            </a:pPr>
            <a:r>
              <a:rPr lang="pt-PT">
                <a:latin typeface="Montserrat"/>
                <a:ea typeface="Montserrat"/>
                <a:cs typeface="Montserrat"/>
                <a:sym typeface="Montserrat"/>
              </a:rPr>
              <a:t>Strong base capable of adding features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7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>
                <a:latin typeface="Montserrat"/>
                <a:ea typeface="Montserrat"/>
                <a:cs typeface="Montserrat"/>
                <a:sym typeface="Montserrat"/>
              </a:rPr>
              <a:t>Web Scraping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" name="webscraping.mpeg">
            <a:hlinkClick r:id="" action="ppaction://media"/>
            <a:extLst>
              <a:ext uri="{FF2B5EF4-FFF2-40B4-BE49-F238E27FC236}">
                <a16:creationId xmlns:a16="http://schemas.microsoft.com/office/drawing/2014/main" id="{38FA153D-10BF-3169-5418-68638C480EA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11700" y="1017800"/>
            <a:ext cx="5952565" cy="3348318"/>
          </a:xfrm>
          <a:prstGeom prst="rect">
            <a:avLst/>
          </a:prstGeom>
        </p:spPr>
      </p:pic>
      <p:pic>
        <p:nvPicPr>
          <p:cNvPr id="3" name="webscraping.mp4">
            <a:hlinkClick r:id="" action="ppaction://media"/>
            <a:extLst>
              <a:ext uri="{FF2B5EF4-FFF2-40B4-BE49-F238E27FC236}">
                <a16:creationId xmlns:a16="http://schemas.microsoft.com/office/drawing/2014/main" id="{219E5B97-0E36-A75D-E090-400AE8CCAD10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335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5733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hack_dashboard.mpeg">
            <a:hlinkClick r:id="" action="ppaction://media"/>
            <a:extLst>
              <a:ext uri="{FF2B5EF4-FFF2-40B4-BE49-F238E27FC236}">
                <a16:creationId xmlns:a16="http://schemas.microsoft.com/office/drawing/2014/main" id="{B52B6FD5-6036-E97E-A1D6-251938E049A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198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6"/>
          <p:cNvSpPr txBox="1">
            <a:spLocks noGrp="1"/>
          </p:cNvSpPr>
          <p:nvPr>
            <p:ph type="body" idx="1"/>
          </p:nvPr>
        </p:nvSpPr>
        <p:spPr>
          <a:xfrm>
            <a:off x="311700" y="384700"/>
            <a:ext cx="8520600" cy="443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7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Future </a:t>
            </a:r>
            <a:r>
              <a:rPr lang="pt-PT" sz="2700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implementations</a:t>
            </a:r>
            <a:r>
              <a:rPr lang="pt-PT" sz="27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sz="27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3716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Font typeface="Montserrat"/>
              <a:buChar char="🍷"/>
            </a:pPr>
            <a:r>
              <a:rPr lang="pt-PT" dirty="0">
                <a:latin typeface="Montserrat"/>
                <a:ea typeface="Montserrat"/>
                <a:cs typeface="Montserrat"/>
                <a:sym typeface="Montserrat"/>
              </a:rPr>
              <a:t>User login for data </a:t>
            </a:r>
            <a:r>
              <a:rPr lang="pt-PT" dirty="0" err="1">
                <a:latin typeface="Montserrat"/>
                <a:ea typeface="Montserrat"/>
                <a:cs typeface="Montserrat"/>
                <a:sym typeface="Montserrat"/>
              </a:rPr>
              <a:t>security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pPr marL="13716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🍷"/>
            </a:pPr>
            <a:r>
              <a:rPr lang="pt-PT" dirty="0">
                <a:latin typeface="Montserrat"/>
                <a:ea typeface="Montserrat"/>
                <a:cs typeface="Montserrat"/>
                <a:sym typeface="Montserrat"/>
              </a:rPr>
              <a:t>Management </a:t>
            </a:r>
            <a:r>
              <a:rPr lang="pt-PT" dirty="0" err="1">
                <a:latin typeface="Montserrat"/>
                <a:ea typeface="Montserrat"/>
                <a:cs typeface="Montserrat"/>
                <a:sym typeface="Montserrat"/>
              </a:rPr>
              <a:t>of</a:t>
            </a:r>
            <a:r>
              <a:rPr lang="pt-PT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pt-PT" dirty="0" err="1">
                <a:latin typeface="Montserrat"/>
                <a:ea typeface="Montserrat"/>
                <a:cs typeface="Montserrat"/>
                <a:sym typeface="Montserrat"/>
              </a:rPr>
              <a:t>user</a:t>
            </a:r>
            <a:r>
              <a:rPr lang="pt-PT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pt-PT" dirty="0" err="1">
                <a:latin typeface="Montserrat"/>
                <a:ea typeface="Montserrat"/>
                <a:cs typeface="Montserrat"/>
                <a:sym typeface="Montserrat"/>
              </a:rPr>
              <a:t>permissions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pPr marL="13716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🍷"/>
            </a:pPr>
            <a:r>
              <a:rPr lang="pt-PT" dirty="0" err="1">
                <a:latin typeface="Montserrat"/>
                <a:ea typeface="Montserrat"/>
                <a:cs typeface="Montserrat"/>
                <a:sym typeface="Montserrat"/>
              </a:rPr>
              <a:t>Improvement</a:t>
            </a:r>
            <a:r>
              <a:rPr lang="pt-PT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pt-PT" dirty="0" err="1">
                <a:latin typeface="Montserrat"/>
                <a:ea typeface="Montserrat"/>
                <a:cs typeface="Montserrat"/>
                <a:sym typeface="Montserrat"/>
              </a:rPr>
              <a:t>of</a:t>
            </a:r>
            <a:r>
              <a:rPr lang="pt-PT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pt-PT" dirty="0" err="1">
                <a:latin typeface="Montserrat"/>
                <a:ea typeface="Montserrat"/>
                <a:cs typeface="Montserrat"/>
                <a:sym typeface="Montserrat"/>
              </a:rPr>
              <a:t>the</a:t>
            </a:r>
            <a:r>
              <a:rPr lang="pt-PT" dirty="0">
                <a:latin typeface="Montserrat"/>
                <a:ea typeface="Montserrat"/>
                <a:cs typeface="Montserrat"/>
                <a:sym typeface="Montserrat"/>
              </a:rPr>
              <a:t> web </a:t>
            </a:r>
            <a:r>
              <a:rPr lang="pt-PT" dirty="0" err="1">
                <a:latin typeface="Montserrat"/>
                <a:ea typeface="Montserrat"/>
                <a:cs typeface="Montserrat"/>
                <a:sym typeface="Montserrat"/>
              </a:rPr>
              <a:t>scraping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pPr marL="13716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🍷"/>
            </a:pPr>
            <a:r>
              <a:rPr lang="pt-PT" dirty="0" err="1">
                <a:latin typeface="Montserrat"/>
                <a:ea typeface="Montserrat"/>
                <a:cs typeface="Montserrat"/>
                <a:sym typeface="Montserrat"/>
              </a:rPr>
              <a:t>Development</a:t>
            </a:r>
            <a:r>
              <a:rPr lang="pt-PT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pt-PT" dirty="0" err="1">
                <a:latin typeface="Montserrat"/>
                <a:ea typeface="Montserrat"/>
                <a:cs typeface="Montserrat"/>
                <a:sym typeface="Montserrat"/>
              </a:rPr>
              <a:t>of</a:t>
            </a:r>
            <a:r>
              <a:rPr lang="pt-PT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pt-PT" dirty="0" err="1">
                <a:latin typeface="Montserrat"/>
                <a:ea typeface="Montserrat"/>
                <a:cs typeface="Montserrat"/>
                <a:sym typeface="Montserrat"/>
              </a:rPr>
              <a:t>the</a:t>
            </a:r>
            <a:r>
              <a:rPr lang="pt-PT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pt-PT" dirty="0" err="1">
                <a:latin typeface="Montserrat"/>
                <a:ea typeface="Montserrat"/>
                <a:cs typeface="Montserrat"/>
                <a:sym typeface="Montserrat"/>
              </a:rPr>
              <a:t>graphical</a:t>
            </a:r>
            <a:r>
              <a:rPr lang="pt-PT" dirty="0">
                <a:latin typeface="Montserrat"/>
                <a:ea typeface="Montserrat"/>
                <a:cs typeface="Montserrat"/>
                <a:sym typeface="Montserrat"/>
              </a:rPr>
              <a:t> interface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pPr marL="13716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🍷"/>
            </a:pPr>
            <a:r>
              <a:rPr lang="pt-PT" dirty="0" err="1">
                <a:latin typeface="Montserrat"/>
                <a:ea typeface="Montserrat"/>
                <a:cs typeface="Montserrat"/>
                <a:sym typeface="Montserrat"/>
              </a:rPr>
              <a:t>Wine</a:t>
            </a:r>
            <a:r>
              <a:rPr lang="pt-PT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pt-PT" dirty="0" err="1">
                <a:latin typeface="Montserrat"/>
                <a:ea typeface="Montserrat"/>
                <a:cs typeface="Montserrat"/>
                <a:sym typeface="Montserrat"/>
              </a:rPr>
              <a:t>price</a:t>
            </a:r>
            <a:r>
              <a:rPr lang="pt-PT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pt-PT" dirty="0" err="1">
                <a:latin typeface="Montserrat"/>
                <a:ea typeface="Montserrat"/>
                <a:cs typeface="Montserrat"/>
                <a:sym typeface="Montserrat"/>
              </a:rPr>
              <a:t>changes</a:t>
            </a:r>
            <a:r>
              <a:rPr lang="pt-PT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pt-PT" dirty="0" err="1">
                <a:latin typeface="Montserrat"/>
                <a:ea typeface="Montserrat"/>
                <a:cs typeface="Montserrat"/>
                <a:sym typeface="Montserrat"/>
              </a:rPr>
              <a:t>notifications</a:t>
            </a:r>
            <a:endParaRPr lang="pt-PT" dirty="0">
              <a:latin typeface="Montserrat"/>
              <a:ea typeface="Montserrat"/>
              <a:cs typeface="Montserrat"/>
              <a:sym typeface="Montserrat"/>
            </a:endParaRPr>
          </a:p>
          <a:p>
            <a:pPr marL="1371600">
              <a:buFont typeface="Montserrat"/>
              <a:buChar char="🍷"/>
            </a:pPr>
            <a:r>
              <a:rPr lang="pt-PT" dirty="0" err="1">
                <a:latin typeface="Montserrat"/>
                <a:ea typeface="Montserrat"/>
                <a:cs typeface="Montserrat"/>
                <a:sym typeface="Montserrat"/>
              </a:rPr>
              <a:t>Back</a:t>
            </a:r>
            <a:r>
              <a:rPr lang="pt-PT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pt-PT" dirty="0" err="1">
                <a:latin typeface="Montserrat"/>
                <a:ea typeface="Montserrat"/>
                <a:cs typeface="Montserrat"/>
                <a:sym typeface="Montserrat"/>
              </a:rPr>
              <a:t>office</a:t>
            </a:r>
            <a:r>
              <a:rPr lang="pt-PT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pt-PT" dirty="0" err="1">
                <a:latin typeface="Montserrat"/>
                <a:ea typeface="Montserrat"/>
                <a:cs typeface="Montserrat"/>
                <a:sym typeface="Montserrat"/>
              </a:rPr>
              <a:t>configuration</a:t>
            </a:r>
            <a:r>
              <a:rPr lang="pt-PT" dirty="0">
                <a:latin typeface="Montserrat"/>
                <a:ea typeface="Montserrat"/>
                <a:cs typeface="Montserrat"/>
                <a:sym typeface="Montserrat"/>
              </a:rPr>
              <a:t> for </a:t>
            </a:r>
            <a:r>
              <a:rPr lang="pt-PT" dirty="0" err="1">
                <a:latin typeface="Montserrat"/>
                <a:ea typeface="Montserrat"/>
                <a:cs typeface="Montserrat"/>
                <a:sym typeface="Montserrat"/>
              </a:rPr>
              <a:t>new</a:t>
            </a:r>
            <a:r>
              <a:rPr lang="pt-PT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pt-PT" dirty="0" err="1">
                <a:latin typeface="Montserrat"/>
                <a:ea typeface="Montserrat"/>
                <a:cs typeface="Montserrat"/>
                <a:sym typeface="Montserrat"/>
              </a:rPr>
              <a:t>scrapings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pPr marL="13716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🍷"/>
            </a:pPr>
            <a:r>
              <a:rPr lang="pt-PT" dirty="0" err="1">
                <a:latin typeface="Montserrat"/>
                <a:ea typeface="Montserrat"/>
                <a:cs typeface="Montserrat"/>
                <a:sym typeface="Montserrat"/>
              </a:rPr>
              <a:t>Adaptability</a:t>
            </a:r>
            <a:r>
              <a:rPr lang="pt-PT" dirty="0">
                <a:latin typeface="Montserrat"/>
                <a:ea typeface="Montserrat"/>
                <a:cs typeface="Montserrat"/>
                <a:sym typeface="Montserrat"/>
              </a:rPr>
              <a:t> to </a:t>
            </a:r>
            <a:r>
              <a:rPr lang="pt-PT" dirty="0" err="1">
                <a:latin typeface="Montserrat"/>
                <a:ea typeface="Montserrat"/>
                <a:cs typeface="Montserrat"/>
                <a:sym typeface="Montserrat"/>
              </a:rPr>
              <a:t>scale</a:t>
            </a:r>
            <a:r>
              <a:rPr lang="pt-PT" dirty="0">
                <a:latin typeface="Montserrat"/>
                <a:ea typeface="Montserrat"/>
                <a:cs typeface="Montserrat"/>
                <a:sym typeface="Montserrat"/>
              </a:rPr>
              <a:t> for </a:t>
            </a:r>
            <a:r>
              <a:rPr lang="pt-PT" dirty="0" err="1">
                <a:latin typeface="Montserrat"/>
                <a:ea typeface="Montserrat"/>
                <a:cs typeface="Montserrat"/>
                <a:sym typeface="Montserrat"/>
              </a:rPr>
              <a:t>further</a:t>
            </a:r>
            <a:r>
              <a:rPr lang="pt-PT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pt-PT" dirty="0" err="1">
                <a:latin typeface="Montserrat"/>
                <a:ea typeface="Montserrat"/>
                <a:cs typeface="Montserrat"/>
                <a:sym typeface="Montserrat"/>
              </a:rPr>
              <a:t>demands</a:t>
            </a:r>
            <a:endParaRPr lang="pt-PT" dirty="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6"/>
          <p:cNvSpPr txBox="1">
            <a:spLocks noGrp="1"/>
          </p:cNvSpPr>
          <p:nvPr>
            <p:ph type="body" idx="1"/>
          </p:nvPr>
        </p:nvSpPr>
        <p:spPr>
          <a:xfrm>
            <a:off x="311700" y="384700"/>
            <a:ext cx="8520600" cy="443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700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Questions</a:t>
            </a:r>
            <a:r>
              <a:rPr lang="pt-PT" sz="2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?</a:t>
            </a:r>
            <a:endParaRPr sz="27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930748504"/>
      </p:ext>
    </p:extLst>
  </p:cSld>
  <p:clrMapOvr>
    <a:masterClrMapping/>
  </p:clrMapOvr>
</p:sld>
</file>

<file path=ppt/theme/theme1.xml><?xml version="1.0" encoding="utf-8"?>
<a:theme xmlns:a="http://schemas.openxmlformats.org/drawingml/2006/main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86</TotalTime>
  <Words>124</Words>
  <Application>Microsoft Macintosh PowerPoint</Application>
  <PresentationFormat>Apresentação no Ecrã (16:9)</PresentationFormat>
  <Paragraphs>27</Paragraphs>
  <Slides>8</Slides>
  <Notes>8</Notes>
  <HiddenSlides>0</HiddenSlides>
  <MMClips>3</MMClips>
  <ScaleCrop>false</ScaleCrop>
  <HeadingPairs>
    <vt:vector size="6" baseType="variant">
      <vt:variant>
        <vt:lpstr>Tipos de letra usados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8</vt:i4>
      </vt:variant>
    </vt:vector>
  </HeadingPairs>
  <TitlesOfParts>
    <vt:vector size="12" baseType="lpstr">
      <vt:lpstr>Arial</vt:lpstr>
      <vt:lpstr>Roboto</vt:lpstr>
      <vt:lpstr>Montserrat</vt:lpstr>
      <vt:lpstr>Geometric</vt:lpstr>
      <vt:lpstr>Sogrape_Hackathon</vt:lpstr>
      <vt:lpstr>Problem at hands:</vt:lpstr>
      <vt:lpstr>Architecture</vt:lpstr>
      <vt:lpstr>Apresentação do PowerPoint</vt:lpstr>
      <vt:lpstr>Web Scraping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Sogrape_Hackathon</dc:title>
  <cp:lastModifiedBy>Pedro José Miranda Raposo Alves</cp:lastModifiedBy>
  <cp:revision>9</cp:revision>
  <dcterms:modified xsi:type="dcterms:W3CDTF">2023-10-26T08:03:44Z</dcterms:modified>
</cp:coreProperties>
</file>